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6" r:id="rId4"/>
    <p:sldId id="265" r:id="rId5"/>
    <p:sldId id="259" r:id="rId6"/>
    <p:sldId id="260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0" d="100"/>
          <a:sy n="120" d="100"/>
        </p:scale>
        <p:origin x="-13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933A0-2290-4F3D-BFF9-526A86C120AF}" type="datetimeFigureOut">
              <a:rPr lang="en-US" smtClean="0"/>
              <a:t>9/17/13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7C9D2-4969-4811-AB59-997A0E72EA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933A0-2290-4F3D-BFF9-526A86C120AF}" type="datetimeFigureOut">
              <a:rPr lang="en-US" smtClean="0"/>
              <a:t>9/17/13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7C9D2-4969-4811-AB59-997A0E72EA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933A0-2290-4F3D-BFF9-526A86C120AF}" type="datetimeFigureOut">
              <a:rPr lang="en-US" smtClean="0"/>
              <a:t>9/17/13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7C9D2-4969-4811-AB59-997A0E72EA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933A0-2290-4F3D-BFF9-526A86C120AF}" type="datetimeFigureOut">
              <a:rPr lang="en-US" smtClean="0"/>
              <a:t>9/17/13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7C9D2-4969-4811-AB59-997A0E72EA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933A0-2290-4F3D-BFF9-526A86C120AF}" type="datetimeFigureOut">
              <a:rPr lang="en-US" smtClean="0"/>
              <a:t>9/17/13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7C9D2-4969-4811-AB59-997A0E72EA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933A0-2290-4F3D-BFF9-526A86C120AF}" type="datetimeFigureOut">
              <a:rPr lang="en-US" smtClean="0"/>
              <a:t>9/17/13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7C9D2-4969-4811-AB59-997A0E72EA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933A0-2290-4F3D-BFF9-526A86C120AF}" type="datetimeFigureOut">
              <a:rPr lang="en-US" smtClean="0"/>
              <a:t>9/17/13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7C9D2-4969-4811-AB59-997A0E72EA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933A0-2290-4F3D-BFF9-526A86C120AF}" type="datetimeFigureOut">
              <a:rPr lang="en-US" smtClean="0"/>
              <a:t>9/17/13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7C9D2-4969-4811-AB59-997A0E72EA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933A0-2290-4F3D-BFF9-526A86C120AF}" type="datetimeFigureOut">
              <a:rPr lang="en-US" smtClean="0"/>
              <a:t>9/17/13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7C9D2-4969-4811-AB59-997A0E72EA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933A0-2290-4F3D-BFF9-526A86C120AF}" type="datetimeFigureOut">
              <a:rPr lang="en-US" smtClean="0"/>
              <a:t>9/17/13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7C9D2-4969-4811-AB59-997A0E72EA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933A0-2290-4F3D-BFF9-526A86C120AF}" type="datetimeFigureOut">
              <a:rPr lang="en-US" smtClean="0"/>
              <a:t>9/17/13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7C9D2-4969-4811-AB59-997A0E72EA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0933A0-2290-4F3D-BFF9-526A86C120AF}" type="datetimeFigureOut">
              <a:rPr lang="en-US" smtClean="0"/>
              <a:t>9/17/13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17C9D2-4969-4811-AB59-997A0E72EAC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147002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/>
              <a:t>Atoms</a:t>
            </a:r>
            <a:r>
              <a:rPr lang="en-US" b="1" dirty="0"/>
              <a:t>, </a:t>
            </a:r>
            <a:r>
              <a:rPr lang="en-US" b="1" dirty="0" smtClean="0"/>
              <a:t>Molecules, Elements and Compounds…oh my!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14600"/>
            <a:ext cx="6934200" cy="41148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457200" indent="-457200">
              <a:buFontTx/>
              <a:buChar char="-"/>
            </a:pPr>
            <a:endParaRPr lang="en-US" dirty="0" smtClean="0">
              <a:solidFill>
                <a:schemeClr val="tx1"/>
              </a:solidFill>
            </a:endParaRPr>
          </a:p>
          <a:p>
            <a:pPr marL="457200" indent="-457200">
              <a:buFontTx/>
              <a:buChar char="-"/>
            </a:pPr>
            <a:r>
              <a:rPr lang="en-US" dirty="0" smtClean="0">
                <a:solidFill>
                  <a:schemeClr val="tx1"/>
                </a:solidFill>
              </a:rPr>
              <a:t>Start </a:t>
            </a:r>
            <a:r>
              <a:rPr lang="en-US" b="1" dirty="0" smtClean="0">
                <a:solidFill>
                  <a:schemeClr val="tx1"/>
                </a:solidFill>
              </a:rPr>
              <a:t>two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n</a:t>
            </a:r>
            <a:r>
              <a:rPr lang="en-US" dirty="0" smtClean="0">
                <a:solidFill>
                  <a:schemeClr val="tx1"/>
                </a:solidFill>
              </a:rPr>
              <a:t>ew pages</a:t>
            </a:r>
          </a:p>
          <a:p>
            <a:pPr marL="457200" indent="-457200">
              <a:buFontTx/>
              <a:buChar char="-"/>
            </a:pPr>
            <a:r>
              <a:rPr lang="en-US" dirty="0" smtClean="0">
                <a:solidFill>
                  <a:schemeClr val="tx1"/>
                </a:solidFill>
              </a:rPr>
              <a:t>Use a </a:t>
            </a:r>
            <a:r>
              <a:rPr lang="en-US" u="sng" dirty="0" smtClean="0">
                <a:solidFill>
                  <a:schemeClr val="tx1"/>
                </a:solidFill>
              </a:rPr>
              <a:t>Left and Right page </a:t>
            </a:r>
            <a:r>
              <a:rPr lang="en-US" dirty="0" smtClean="0">
                <a:solidFill>
                  <a:schemeClr val="tx1"/>
                </a:solidFill>
              </a:rPr>
              <a:t>(so you can see both at the same time)                      </a:t>
            </a:r>
          </a:p>
          <a:p>
            <a:pPr marL="457200" indent="-457200">
              <a:buFontTx/>
              <a:buChar char="-"/>
            </a:pPr>
            <a:r>
              <a:rPr lang="en-US" dirty="0">
                <a:solidFill>
                  <a:schemeClr val="tx1"/>
                </a:solidFill>
              </a:rPr>
              <a:t>T</a:t>
            </a:r>
            <a:r>
              <a:rPr lang="en-US" dirty="0" smtClean="0">
                <a:solidFill>
                  <a:schemeClr val="tx1"/>
                </a:solidFill>
              </a:rPr>
              <a:t>itle them both “</a:t>
            </a:r>
            <a:r>
              <a:rPr lang="en-US" b="1" dirty="0" smtClean="0">
                <a:solidFill>
                  <a:schemeClr val="tx1"/>
                </a:solidFill>
              </a:rPr>
              <a:t>A,M,E,C</a:t>
            </a:r>
            <a:r>
              <a:rPr lang="en-US" dirty="0" smtClean="0">
                <a:solidFill>
                  <a:schemeClr val="tx1"/>
                </a:solidFill>
              </a:rPr>
              <a:t>”</a:t>
            </a:r>
            <a:endParaRPr lang="en-US" dirty="0">
              <a:solidFill>
                <a:schemeClr val="tx1"/>
              </a:solidFill>
            </a:endParaRPr>
          </a:p>
          <a:p>
            <a:pPr marL="457200" indent="-457200">
              <a:buFontTx/>
              <a:buChar char="-"/>
            </a:pPr>
            <a:r>
              <a:rPr lang="en-US" dirty="0" smtClean="0">
                <a:solidFill>
                  <a:schemeClr val="tx1"/>
                </a:solidFill>
              </a:rPr>
              <a:t>Add it to your TOC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01762"/>
          </a:xfrm>
          <a:solidFill>
            <a:schemeClr val="bg1">
              <a:lumMod val="75000"/>
              <a:alpha val="85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Divide </a:t>
            </a:r>
            <a:r>
              <a:rPr lang="en-US" b="1" dirty="0" smtClean="0"/>
              <a:t>2</a:t>
            </a:r>
            <a:r>
              <a:rPr lang="en-US" dirty="0" smtClean="0"/>
              <a:t> pages in your science notebook to look like this.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1295400" y="1905000"/>
            <a:ext cx="3200400" cy="44196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4495800" y="1905000"/>
            <a:ext cx="3200400" cy="44196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>
            <a:stCxn id="4" idx="1"/>
            <a:endCxn id="5" idx="3"/>
          </p:cNvCxnSpPr>
          <p:nvPr/>
        </p:nvCxnSpPr>
        <p:spPr>
          <a:xfrm>
            <a:off x="1295400" y="4114800"/>
            <a:ext cx="6400800" cy="0"/>
          </a:xfrm>
          <a:prstGeom prst="line">
            <a:avLst/>
          </a:prstGeom>
          <a:ln/>
          <a:effectLst>
            <a:glow rad="228600">
              <a:schemeClr val="accent6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447800" y="5638800"/>
            <a:ext cx="38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3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7162800" y="5638800"/>
            <a:ext cx="38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4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2057400" y="1981200"/>
            <a:ext cx="16002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A, M, E, C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5410200" y="1981200"/>
            <a:ext cx="16002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A, M, E, C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81187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01762"/>
          </a:xfrm>
          <a:solidFill>
            <a:schemeClr val="bg1">
              <a:lumMod val="75000"/>
              <a:alpha val="85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Write the words below in the CENTER of each area, then circle them.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1295400" y="1905000"/>
            <a:ext cx="3200400" cy="44196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4495800" y="1905000"/>
            <a:ext cx="3200400" cy="44196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>
            <a:stCxn id="4" idx="1"/>
            <a:endCxn id="5" idx="3"/>
          </p:cNvCxnSpPr>
          <p:nvPr/>
        </p:nvCxnSpPr>
        <p:spPr>
          <a:xfrm>
            <a:off x="1295400" y="4114800"/>
            <a:ext cx="6400800" cy="0"/>
          </a:xfrm>
          <a:prstGeom prst="line">
            <a:avLst/>
          </a:prstGeom>
          <a:ln/>
          <a:effectLst>
            <a:glow rad="228600">
              <a:schemeClr val="accent6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447800" y="5638800"/>
            <a:ext cx="38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3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7162800" y="5638800"/>
            <a:ext cx="38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4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2057400" y="1981200"/>
            <a:ext cx="16002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A, M, E, C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5410200" y="1981200"/>
            <a:ext cx="16002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A, M, E, C</a:t>
            </a:r>
            <a:endParaRPr lang="en-US" sz="2400" dirty="0"/>
          </a:p>
        </p:txBody>
      </p:sp>
      <p:sp>
        <p:nvSpPr>
          <p:cNvPr id="11" name="Oval 10"/>
          <p:cNvSpPr/>
          <p:nvPr/>
        </p:nvSpPr>
        <p:spPr>
          <a:xfrm>
            <a:off x="2209800" y="2895600"/>
            <a:ext cx="1295400" cy="4572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000000"/>
                </a:solidFill>
              </a:rPr>
              <a:t>Atom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5029200" y="5029200"/>
            <a:ext cx="2286000" cy="4572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000000"/>
                </a:solidFill>
              </a:rPr>
              <a:t>Compound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5257800" y="2895600"/>
            <a:ext cx="1905000" cy="4572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000000"/>
                </a:solidFill>
              </a:rPr>
              <a:t>Element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1905000" y="5029200"/>
            <a:ext cx="1905000" cy="4572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000000"/>
                </a:solidFill>
              </a:rPr>
              <a:t>Molecule</a:t>
            </a:r>
            <a:endParaRPr lang="en-US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59858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01762"/>
          </a:xfrm>
          <a:solidFill>
            <a:schemeClr val="bg1">
              <a:lumMod val="75000"/>
              <a:alpha val="85000"/>
            </a:schemeClr>
          </a:solidFill>
        </p:spPr>
        <p:txBody>
          <a:bodyPr>
            <a:normAutofit/>
          </a:bodyPr>
          <a:lstStyle/>
          <a:p>
            <a:r>
              <a:rPr lang="en-US" dirty="0" smtClean="0"/>
              <a:t>Now draw </a:t>
            </a:r>
            <a:r>
              <a:rPr lang="en-US" dirty="0" smtClean="0">
                <a:solidFill>
                  <a:srgbClr val="FF0000"/>
                </a:solidFill>
              </a:rPr>
              <a:t>these</a:t>
            </a:r>
            <a:r>
              <a:rPr lang="en-US" dirty="0" smtClean="0"/>
              <a:t> lines.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1295400" y="1905000"/>
            <a:ext cx="3200400" cy="44196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4495800" y="1905000"/>
            <a:ext cx="3200400" cy="44196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>
            <a:stCxn id="4" idx="1"/>
            <a:endCxn id="5" idx="3"/>
          </p:cNvCxnSpPr>
          <p:nvPr/>
        </p:nvCxnSpPr>
        <p:spPr>
          <a:xfrm>
            <a:off x="1295400" y="4114800"/>
            <a:ext cx="6400800" cy="0"/>
          </a:xfrm>
          <a:prstGeom prst="line">
            <a:avLst/>
          </a:prstGeom>
          <a:ln/>
          <a:effectLst>
            <a:glow rad="228600">
              <a:schemeClr val="accent6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447800" y="5638800"/>
            <a:ext cx="38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3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7162800" y="5638800"/>
            <a:ext cx="38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4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2057400" y="1981200"/>
            <a:ext cx="16002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A, M, E, C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5410200" y="1981200"/>
            <a:ext cx="16002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A, M, E, C</a:t>
            </a:r>
            <a:endParaRPr lang="en-US" sz="24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1371600" y="4191000"/>
            <a:ext cx="3124200" cy="2057400"/>
            <a:chOff x="762000" y="1447800"/>
            <a:chExt cx="7620000" cy="4724400"/>
          </a:xfrm>
        </p:grpSpPr>
        <p:sp>
          <p:nvSpPr>
            <p:cNvPr id="12" name="Rectangle 11"/>
            <p:cNvSpPr/>
            <p:nvPr/>
          </p:nvSpPr>
          <p:spPr>
            <a:xfrm>
              <a:off x="762000" y="1447800"/>
              <a:ext cx="7620000" cy="47244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3124200" y="3276600"/>
              <a:ext cx="2819400" cy="8382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4" name="Straight Connector 13"/>
            <p:cNvCxnSpPr>
              <a:stCxn id="13" idx="7"/>
            </p:cNvCxnSpPr>
            <p:nvPr/>
          </p:nvCxnSpPr>
          <p:spPr>
            <a:xfrm flipV="1">
              <a:off x="5530708" y="1447800"/>
              <a:ext cx="2851292" cy="1951552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stCxn id="13" idx="1"/>
            </p:cNvCxnSpPr>
            <p:nvPr/>
          </p:nvCxnSpPr>
          <p:spPr>
            <a:xfrm flipH="1" flipV="1">
              <a:off x="762000" y="1447800"/>
              <a:ext cx="2775092" cy="1951552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13" idx="4"/>
              <a:endCxn id="12" idx="2"/>
            </p:cNvCxnSpPr>
            <p:nvPr/>
          </p:nvCxnSpPr>
          <p:spPr>
            <a:xfrm>
              <a:off x="4533900" y="4114800"/>
              <a:ext cx="38100" cy="205740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4572000" y="4191000"/>
            <a:ext cx="3124200" cy="2057400"/>
            <a:chOff x="762000" y="1447800"/>
            <a:chExt cx="7620000" cy="4724400"/>
          </a:xfrm>
        </p:grpSpPr>
        <p:sp>
          <p:nvSpPr>
            <p:cNvPr id="18" name="Rectangle 17"/>
            <p:cNvSpPr/>
            <p:nvPr/>
          </p:nvSpPr>
          <p:spPr>
            <a:xfrm>
              <a:off x="762000" y="1447800"/>
              <a:ext cx="7620000" cy="47244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3124200" y="3276600"/>
              <a:ext cx="2819400" cy="8382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20" name="Straight Connector 19"/>
            <p:cNvCxnSpPr>
              <a:stCxn id="19" idx="7"/>
            </p:cNvCxnSpPr>
            <p:nvPr/>
          </p:nvCxnSpPr>
          <p:spPr>
            <a:xfrm flipV="1">
              <a:off x="5530708" y="1447800"/>
              <a:ext cx="2851292" cy="1951552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>
              <a:stCxn id="19" idx="1"/>
            </p:cNvCxnSpPr>
            <p:nvPr/>
          </p:nvCxnSpPr>
          <p:spPr>
            <a:xfrm flipH="1" flipV="1">
              <a:off x="762000" y="1447800"/>
              <a:ext cx="2775092" cy="1951552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>
              <a:stCxn id="19" idx="4"/>
              <a:endCxn id="18" idx="2"/>
            </p:cNvCxnSpPr>
            <p:nvPr/>
          </p:nvCxnSpPr>
          <p:spPr>
            <a:xfrm>
              <a:off x="4533900" y="4114800"/>
              <a:ext cx="38100" cy="205740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23" name="Group 22"/>
          <p:cNvGrpSpPr/>
          <p:nvPr/>
        </p:nvGrpSpPr>
        <p:grpSpPr>
          <a:xfrm>
            <a:off x="1371600" y="1981200"/>
            <a:ext cx="3124200" cy="2057400"/>
            <a:chOff x="762000" y="1447800"/>
            <a:chExt cx="7620000" cy="4724400"/>
          </a:xfrm>
        </p:grpSpPr>
        <p:sp>
          <p:nvSpPr>
            <p:cNvPr id="24" name="Rectangle 23"/>
            <p:cNvSpPr/>
            <p:nvPr/>
          </p:nvSpPr>
          <p:spPr>
            <a:xfrm>
              <a:off x="762000" y="1447800"/>
              <a:ext cx="7620000" cy="47244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3124200" y="3276600"/>
              <a:ext cx="2819400" cy="8382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26" name="Straight Connector 25"/>
            <p:cNvCxnSpPr>
              <a:stCxn id="25" idx="7"/>
            </p:cNvCxnSpPr>
            <p:nvPr/>
          </p:nvCxnSpPr>
          <p:spPr>
            <a:xfrm flipV="1">
              <a:off x="5530708" y="1447800"/>
              <a:ext cx="2851292" cy="1951552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>
              <a:stCxn id="25" idx="1"/>
            </p:cNvCxnSpPr>
            <p:nvPr/>
          </p:nvCxnSpPr>
          <p:spPr>
            <a:xfrm flipH="1" flipV="1">
              <a:off x="762000" y="1447800"/>
              <a:ext cx="2775092" cy="1951552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>
              <a:stCxn id="25" idx="4"/>
              <a:endCxn id="24" idx="2"/>
            </p:cNvCxnSpPr>
            <p:nvPr/>
          </p:nvCxnSpPr>
          <p:spPr>
            <a:xfrm>
              <a:off x="4533900" y="4114800"/>
              <a:ext cx="38100" cy="205740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29" name="Group 28"/>
          <p:cNvGrpSpPr/>
          <p:nvPr/>
        </p:nvGrpSpPr>
        <p:grpSpPr>
          <a:xfrm>
            <a:off x="4572000" y="1981200"/>
            <a:ext cx="3124200" cy="2057400"/>
            <a:chOff x="762000" y="1447800"/>
            <a:chExt cx="7620000" cy="4724400"/>
          </a:xfrm>
        </p:grpSpPr>
        <p:sp>
          <p:nvSpPr>
            <p:cNvPr id="30" name="Rectangle 29"/>
            <p:cNvSpPr/>
            <p:nvPr/>
          </p:nvSpPr>
          <p:spPr>
            <a:xfrm>
              <a:off x="762000" y="1447800"/>
              <a:ext cx="7620000" cy="47244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3124200" y="3276600"/>
              <a:ext cx="2819400" cy="8382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2" name="Straight Connector 31"/>
            <p:cNvCxnSpPr>
              <a:stCxn id="31" idx="7"/>
            </p:cNvCxnSpPr>
            <p:nvPr/>
          </p:nvCxnSpPr>
          <p:spPr>
            <a:xfrm flipV="1">
              <a:off x="5530708" y="1447800"/>
              <a:ext cx="2851292" cy="1951552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>
              <a:stCxn id="31" idx="1"/>
            </p:cNvCxnSpPr>
            <p:nvPr/>
          </p:nvCxnSpPr>
          <p:spPr>
            <a:xfrm flipH="1" flipV="1">
              <a:off x="762000" y="1447800"/>
              <a:ext cx="2775092" cy="1951552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>
              <a:stCxn id="31" idx="4"/>
              <a:endCxn id="30" idx="2"/>
            </p:cNvCxnSpPr>
            <p:nvPr/>
          </p:nvCxnSpPr>
          <p:spPr>
            <a:xfrm>
              <a:off x="4533900" y="4114800"/>
              <a:ext cx="38100" cy="205740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440169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1066800"/>
          </a:xfrm>
          <a:solidFill>
            <a:schemeClr val="bg1">
              <a:lumMod val="85000"/>
              <a:alpha val="70000"/>
            </a:schemeClr>
          </a:solidFill>
        </p:spPr>
        <p:txBody>
          <a:bodyPr>
            <a:noAutofit/>
          </a:bodyPr>
          <a:lstStyle/>
          <a:p>
            <a:r>
              <a:rPr lang="en-US" sz="3200" b="1" dirty="0"/>
              <a:t>C</a:t>
            </a:r>
            <a:r>
              <a:rPr lang="en-US" sz="3200" b="1" dirty="0" smtClean="0"/>
              <a:t>opy these words into </a:t>
            </a:r>
            <a:r>
              <a:rPr lang="en-US" sz="3200" b="1" i="1" u="sng" dirty="0" smtClean="0"/>
              <a:t>each</a:t>
            </a:r>
            <a:r>
              <a:rPr lang="en-US" sz="3200" b="1" dirty="0" smtClean="0"/>
              <a:t> of the 4 boxes you created.</a:t>
            </a:r>
            <a:endParaRPr lang="en-US" sz="3200" b="1" dirty="0"/>
          </a:p>
        </p:txBody>
      </p:sp>
      <p:grpSp>
        <p:nvGrpSpPr>
          <p:cNvPr id="31" name="Group 30"/>
          <p:cNvGrpSpPr/>
          <p:nvPr/>
        </p:nvGrpSpPr>
        <p:grpSpPr>
          <a:xfrm>
            <a:off x="762000" y="1447800"/>
            <a:ext cx="7620000" cy="4724400"/>
            <a:chOff x="762000" y="1447800"/>
            <a:chExt cx="7620000" cy="4724400"/>
          </a:xfrm>
        </p:grpSpPr>
        <p:sp>
          <p:nvSpPr>
            <p:cNvPr id="9" name="Rectangle 8"/>
            <p:cNvSpPr/>
            <p:nvPr/>
          </p:nvSpPr>
          <p:spPr>
            <a:xfrm>
              <a:off x="762000" y="1447800"/>
              <a:ext cx="7620000" cy="47244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3124200" y="3276600"/>
              <a:ext cx="2819400" cy="8382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2" name="Straight Connector 11"/>
            <p:cNvCxnSpPr>
              <a:stCxn id="10" idx="7"/>
            </p:cNvCxnSpPr>
            <p:nvPr/>
          </p:nvCxnSpPr>
          <p:spPr>
            <a:xfrm flipV="1">
              <a:off x="5530708" y="1447800"/>
              <a:ext cx="2851292" cy="195155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0" idx="1"/>
            </p:cNvCxnSpPr>
            <p:nvPr/>
          </p:nvCxnSpPr>
          <p:spPr>
            <a:xfrm flipH="1" flipV="1">
              <a:off x="762000" y="1447800"/>
              <a:ext cx="2775092" cy="195155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>
              <a:stCxn id="10" idx="4"/>
              <a:endCxn id="9" idx="2"/>
            </p:cNvCxnSpPr>
            <p:nvPr/>
          </p:nvCxnSpPr>
          <p:spPr>
            <a:xfrm>
              <a:off x="4533900" y="4114800"/>
              <a:ext cx="38100" cy="205740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2" name="TextBox 31"/>
          <p:cNvSpPr txBox="1"/>
          <p:nvPr/>
        </p:nvSpPr>
        <p:spPr>
          <a:xfrm>
            <a:off x="3276600" y="1676400"/>
            <a:ext cx="251460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Definition</a:t>
            </a:r>
            <a:endParaRPr lang="en-US" sz="24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1371600" y="5486400"/>
            <a:ext cx="251460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Examples</a:t>
            </a:r>
            <a:endParaRPr lang="en-US" sz="24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5410200" y="5486400"/>
            <a:ext cx="251460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Non-Examples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  <a:solidFill>
            <a:schemeClr val="bg1">
              <a:lumMod val="85000"/>
              <a:alpha val="70000"/>
            </a:schemeClr>
          </a:solidFill>
        </p:spPr>
        <p:txBody>
          <a:bodyPr>
            <a:normAutofit/>
          </a:bodyPr>
          <a:lstStyle/>
          <a:p>
            <a:r>
              <a:rPr lang="en-US" b="1" dirty="0" smtClean="0"/>
              <a:t>Matter Vocabulary Directions</a:t>
            </a:r>
            <a:endParaRPr lang="en-US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2578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dirty="0" smtClean="0"/>
              <a:t>Each person in your group will be responsible for </a:t>
            </a:r>
            <a:r>
              <a:rPr lang="en-US" dirty="0" smtClean="0"/>
              <a:t>all of the vocabulary words.</a:t>
            </a:r>
            <a:endParaRPr lang="en-US" dirty="0" smtClean="0"/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Atom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Molecule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Element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Compound</a:t>
            </a:r>
          </a:p>
          <a:p>
            <a:r>
              <a:rPr lang="en-US" b="1" dirty="0" smtClean="0"/>
              <a:t>TASK 1</a:t>
            </a:r>
            <a:r>
              <a:rPr lang="en-US" dirty="0" smtClean="0"/>
              <a:t>: Complete a vocabulary chart for </a:t>
            </a:r>
            <a:r>
              <a:rPr lang="en-US" i="1" u="sng" dirty="0" smtClean="0"/>
              <a:t>each </a:t>
            </a:r>
            <a:r>
              <a:rPr lang="en-US" dirty="0" smtClean="0"/>
              <a:t>word in your SN</a:t>
            </a:r>
          </a:p>
          <a:p>
            <a:pPr lvl="1"/>
            <a:r>
              <a:rPr lang="en-US" sz="2400" b="1" dirty="0" smtClean="0"/>
              <a:t>(You will have </a:t>
            </a:r>
            <a:r>
              <a:rPr lang="en-US" sz="2400" b="1" dirty="0" smtClean="0"/>
              <a:t>15 minutes to work on </a:t>
            </a:r>
            <a:r>
              <a:rPr lang="en-US" sz="2400" b="1" dirty="0" smtClean="0"/>
              <a:t>this. </a:t>
            </a:r>
            <a:r>
              <a:rPr lang="en-US" sz="2400" b="1" dirty="0" smtClean="0"/>
              <a:t>Do your best work. Please </a:t>
            </a:r>
            <a:r>
              <a:rPr lang="en-US" sz="2400" b="1" dirty="0" smtClean="0"/>
              <a:t>write neatly/</a:t>
            </a:r>
            <a:r>
              <a:rPr lang="en-US" sz="2400" b="1" dirty="0" smtClean="0"/>
              <a:t>clearly.)</a:t>
            </a:r>
            <a:endParaRPr lang="en-US" sz="2400" b="1" dirty="0" smtClean="0"/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  <a:solidFill>
            <a:schemeClr val="bg1">
              <a:lumMod val="85000"/>
              <a:alpha val="70000"/>
            </a:schemeClr>
          </a:solidFill>
        </p:spPr>
        <p:txBody>
          <a:bodyPr>
            <a:normAutofit/>
          </a:bodyPr>
          <a:lstStyle/>
          <a:p>
            <a:r>
              <a:rPr lang="en-US" b="1" dirty="0" smtClean="0"/>
              <a:t>Matter Vocabulary Directions</a:t>
            </a:r>
            <a:endParaRPr lang="en-US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533400" y="2286000"/>
            <a:ext cx="8229600" cy="36576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b="1" dirty="0" smtClean="0"/>
              <a:t>TASK 2</a:t>
            </a:r>
            <a:r>
              <a:rPr lang="en-US" dirty="0" smtClean="0"/>
              <a:t>: Gather with your group and exchange information for each vocabulary word.</a:t>
            </a:r>
          </a:p>
          <a:p>
            <a:pPr lvl="1"/>
            <a:r>
              <a:rPr lang="en-US" sz="2400" b="1" dirty="0" smtClean="0"/>
              <a:t>Make sure that </a:t>
            </a:r>
            <a:r>
              <a:rPr lang="en-US" sz="2400" b="1" i="1" u="sng" dirty="0" smtClean="0"/>
              <a:t>every</a:t>
            </a:r>
            <a:r>
              <a:rPr lang="en-US" sz="2400" b="1" dirty="0" smtClean="0"/>
              <a:t> person in your group has completed information for all 4 charts.</a:t>
            </a:r>
          </a:p>
          <a:p>
            <a:pPr lvl="1"/>
            <a:r>
              <a:rPr lang="en-US" sz="2400" b="1" dirty="0" smtClean="0"/>
              <a:t>You may change your work to show new learning from your peers</a:t>
            </a:r>
          </a:p>
          <a:p>
            <a:pPr lvl="1"/>
            <a:r>
              <a:rPr lang="en-US" sz="2400" b="1" dirty="0" smtClean="0"/>
              <a:t>Double </a:t>
            </a:r>
            <a:r>
              <a:rPr lang="en-US" sz="2400" b="1" dirty="0" smtClean="0"/>
              <a:t>check each other to make sure the information you copy is correct!</a:t>
            </a:r>
            <a:endParaRPr lang="en-US" sz="2400" b="1" dirty="0"/>
          </a:p>
          <a:p>
            <a:pPr lvl="1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21283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2301</TotalTime>
  <Words>268</Words>
  <Application>Microsoft Macintosh PowerPoint</Application>
  <PresentationFormat>On-screen Show (4:3)</PresentationFormat>
  <Paragraphs>42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Atoms, Molecules, Elements and Compounds…oh my!</vt:lpstr>
      <vt:lpstr>Divide 2 pages in your science notebook to look like this.</vt:lpstr>
      <vt:lpstr>Write the words below in the CENTER of each area, then circle them.</vt:lpstr>
      <vt:lpstr>Now draw these lines.</vt:lpstr>
      <vt:lpstr>Copy these words into each of the 4 boxes you created.</vt:lpstr>
      <vt:lpstr>Matter Vocabulary Directions</vt:lpstr>
      <vt:lpstr>Matter Vocabulary Directions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Elements, Molecules and Compounds</dc:title>
  <dc:creator>Owner</dc:creator>
  <cp:lastModifiedBy>User</cp:lastModifiedBy>
  <cp:revision>92</cp:revision>
  <cp:lastPrinted>2011-10-06T15:15:30Z</cp:lastPrinted>
  <dcterms:created xsi:type="dcterms:W3CDTF">2011-10-05T00:14:41Z</dcterms:created>
  <dcterms:modified xsi:type="dcterms:W3CDTF">2013-09-18T00:10:53Z</dcterms:modified>
</cp:coreProperties>
</file>